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1"/>
  </p:handoutMasterIdLst>
  <p:sldIdLst>
    <p:sldId id="327" r:id="rId3"/>
    <p:sldId id="330" r:id="rId4"/>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5" Type="http://schemas.openxmlformats.org/officeDocument/2006/relationships/commentAuthors" Target="commentAuthors.xml"/><Relationship Id="rId54" Type="http://schemas.openxmlformats.org/officeDocument/2006/relationships/tableStyles" Target="tableStyles.xml"/><Relationship Id="rId53" Type="http://schemas.openxmlformats.org/officeDocument/2006/relationships/viewProps" Target="viewProps.xml"/><Relationship Id="rId52" Type="http://schemas.openxmlformats.org/officeDocument/2006/relationships/presProps" Target="presProps.xml"/><Relationship Id="rId51" Type="http://schemas.openxmlformats.org/officeDocument/2006/relationships/handoutMaster" Target="handoutMasters/handoutMaster1.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9.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635" y="4534535"/>
            <a:ext cx="6780530" cy="922020"/>
          </a:xfrm>
          <a:prstGeom prst="rect">
            <a:avLst/>
          </a:prstGeom>
          <a:noFill/>
        </p:spPr>
        <p:txBody>
          <a:bodyPr wrap="square" lIns="91440" tIns="45720" rIns="91440" bIns="45720" rtlCol="0" anchor="t">
            <a:spAutoFit/>
          </a:bodyPr>
          <a:lstStyle/>
          <a:p>
            <a:r>
              <a:rPr lang="" altLang="en-US" dirty="0">
                <a:solidFill>
                  <a:schemeClr val="bg2"/>
                </a:solidFill>
                <a:latin typeface="Abadi" panose="020B0604020104020204" pitchFamily="34" charset="0"/>
                <a:ea typeface="SF Pro" pitchFamily="2" charset="0"/>
                <a:cs typeface="SF Pro" pitchFamily="2" charset="0"/>
              </a:rPr>
              <a:t>Brayan D. Hernandez</a:t>
            </a:r>
            <a:br>
              <a:rPr lang="" altLang="en-US" dirty="0">
                <a:solidFill>
                  <a:schemeClr val="bg2"/>
                </a:solidFill>
                <a:latin typeface="Abadi" panose="020B0604020104020204" pitchFamily="34" charset="0"/>
                <a:ea typeface="SF Pro" pitchFamily="2" charset="0"/>
                <a:cs typeface="SF Pro" pitchFamily="2" charset="0"/>
              </a:rPr>
            </a:br>
            <a:r>
              <a:rPr lang="" altLang="en-US" dirty="0">
                <a:solidFill>
                  <a:schemeClr val="bg2"/>
                </a:solidFill>
                <a:latin typeface="Abadi" panose="020B0604020104020204" pitchFamily="34" charset="0"/>
                <a:ea typeface="SF Pro" pitchFamily="2" charset="0"/>
                <a:cs typeface="SF Pro" pitchFamily="2" charset="0"/>
              </a:rPr>
              <a:t>Github: BrayanDH</a:t>
            </a:r>
            <a:endParaRPr lang="" altLang="en-US" dirty="0">
              <a:solidFill>
                <a:schemeClr val="bg2"/>
              </a:solidFill>
              <a:latin typeface="Abadi" panose="020B0604020104020204" pitchFamily="34" charset="0"/>
              <a:ea typeface="SF Pro" pitchFamily="2" charset="0"/>
              <a:cs typeface="SF Pro" pitchFamily="2" charset="0"/>
            </a:endParaRPr>
          </a:p>
          <a:p>
            <a:r>
              <a:rPr lang="" altLang="en-US" dirty="0">
                <a:solidFill>
                  <a:schemeClr val="bg2"/>
                </a:solidFill>
                <a:latin typeface="Abadi" panose="020B0604020104020204" pitchFamily="34" charset="0"/>
                <a:ea typeface="SF Pro" pitchFamily="2" charset="0"/>
                <a:cs typeface="SF Pro" pitchFamily="2" charset="0"/>
              </a:rPr>
              <a:t>12/02/2023</a:t>
            </a:r>
            <a:endParaRPr lang="" alt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You need to present your data wrangling process using key phrases and flowcharts</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endParaRPr lang="en-US" sz="2200">
              <a:solidFill>
                <a:schemeClr val="accent3">
                  <a:lumMod val="25000"/>
                </a:schemeClr>
              </a:solidFill>
              <a:latin typeface="Abadi" panose="020B0604020104020204" pitchFamily="34" charset="0"/>
            </a:endParaRPr>
          </a:p>
          <a:p>
            <a:endParaRPr lang="en-US"/>
          </a:p>
          <a:p>
            <a:endParaRPr lang="en-US"/>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endParaRPr lang="en-US" sz="2200">
              <a:solidFill>
                <a:schemeClr val="accent3">
                  <a:lumMod val="25000"/>
                </a:schemeClr>
              </a:solidFill>
              <a:latin typeface="Abadi" panose="020B0604020104020204" pitchFamily="34" charset="0"/>
            </a:endParaRP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endParaRPr lang="en-US" sz="2200">
              <a:solidFill>
                <a:schemeClr val="accent3">
                  <a:lumMod val="25000"/>
                </a:schemeClr>
              </a:solidFill>
              <a:latin typeface="Abadi" panose="020B0604020104020204" pitchFamily="34" charset="0"/>
            </a:endParaRPr>
          </a:p>
          <a:p>
            <a:endParaRPr lang="en-US"/>
          </a:p>
          <a:p>
            <a:endParaRPr lang="en-US"/>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endParaRPr lang="en-US" sz="2200">
              <a:solidFill>
                <a:schemeClr val="accent3">
                  <a:lumMod val="25000"/>
                </a:schemeClr>
              </a:solidFill>
              <a:latin typeface="Abadi" panose="020B0604020104020204" pitchFamily="34" charset="0"/>
            </a:endParaRPr>
          </a:p>
          <a:p>
            <a:endParaRPr lang="en-US"/>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endParaRPr lang="en-US" sz="2200">
              <a:solidFill>
                <a:schemeClr val="accent3">
                  <a:lumMod val="25000"/>
                </a:schemeClr>
              </a:solidFill>
              <a:latin typeface="Abadi" panose="020B0604020104020204" pitchFamily="34" charset="0"/>
            </a:endParaRP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endParaRPr lang="en-US" dirty="0">
              <a:solidFill>
                <a:srgbClr val="0B49CB"/>
              </a:solidFill>
              <a:latin typeface="Abad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endParaRPr lang="en-US" sz="2200">
              <a:solidFill>
                <a:schemeClr val="accent3">
                  <a:lumMod val="25000"/>
                </a:schemeClr>
              </a:solidFill>
              <a:latin typeface="Abadi" panose="020B0604020104020204" pitchFamily="34" charset="0"/>
            </a:endParaRP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endParaRPr lang="en-US" dirty="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endParaRPr lang="en-US" dirty="0">
              <a:solidFill>
                <a:srgbClr val="0B49CB"/>
              </a:solidFill>
              <a:latin typeface="Abad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endParaRPr lang="en-US" dirty="0">
              <a:solidFill>
                <a:srgbClr val="0B49CB"/>
              </a:solidFill>
              <a:latin typeface="Abad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endParaRPr lang="en-US" dirty="0">
              <a:solidFill>
                <a:srgbClr val="0B49CB"/>
              </a:solidFill>
              <a:latin typeface="Abad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endParaRPr lang="en-US" dirty="0">
              <a:solidFill>
                <a:srgbClr val="0B49CB"/>
              </a:solidFill>
              <a:latin typeface="Abad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890" y="1679575"/>
            <a:ext cx="9441815" cy="4346575"/>
          </a:xfrm>
          <a:prstGeom prst="rect">
            <a:avLst/>
          </a:prstGeom>
        </p:spPr>
        <p:txBody>
          <a:bodyPr lIns="91440" tIns="45720" rIns="91440" bIns="45720" anchor="t">
            <a:normAutofit fontScale="9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20" b="1" dirty="0">
                <a:solidFill>
                  <a:schemeClr val="accent3">
                    <a:lumMod val="25000"/>
                  </a:schemeClr>
                </a:solidFill>
                <a:latin typeface="Abadi" panose="020B0604020104020204" pitchFamily="34" charset="0"/>
              </a:rPr>
              <a:t>Summary of methodologies</a:t>
            </a:r>
            <a:endParaRPr lang="en-US" sz="2220" b="1" dirty="0">
              <a:solidFill>
                <a:schemeClr val="accent3">
                  <a:lumMod val="25000"/>
                </a:schemeClr>
              </a:solidFill>
              <a:latin typeface="Abadi" panose="020B0604020104020204" pitchFamily="34" charset="0"/>
            </a:endParaRPr>
          </a:p>
          <a:p>
            <a:pPr>
              <a:lnSpc>
                <a:spcPct val="100000"/>
              </a:lnSpc>
              <a:spcBef>
                <a:spcPts val="1400"/>
              </a:spcBef>
            </a:pPr>
            <a:r>
              <a:rPr lang="en-US" sz="1555" dirty="0">
                <a:solidFill>
                  <a:schemeClr val="accent3">
                    <a:lumMod val="25000"/>
                  </a:schemeClr>
                </a:solidFill>
                <a:latin typeface="Abadi" panose="020B0604020104020204" pitchFamily="34" charset="0"/>
              </a:rPr>
              <a:t>First, I gathered data on successful SpaceX landings from both the public SpaceX API and the SpaceX Wikipedia page. Then, I added a new column called 'class' to label the successful landings. Using SQL, visualization tools like folium maps and dashboards, I explored the data to gain insights. Next, I selected relevant columns to be used as features and converted all categorical variables into binary using one hot encoding. To prepare the data for machine learning models, I standardized it and used GridSearchCV to identify the best parameters for the models. Finally, I visualized the accuracy scores of all the models.</a:t>
            </a:r>
            <a:endParaRPr lang="en-US" sz="1555" dirty="0">
              <a:solidFill>
                <a:schemeClr val="accent3">
                  <a:lumMod val="25000"/>
                </a:schemeClr>
              </a:solidFill>
              <a:latin typeface="Abadi" panose="020B0604020104020204" pitchFamily="34" charset="0"/>
            </a:endParaRPr>
          </a:p>
          <a:p>
            <a:pPr>
              <a:lnSpc>
                <a:spcPct val="100000"/>
              </a:lnSpc>
              <a:spcBef>
                <a:spcPts val="1400"/>
              </a:spcBef>
            </a:pPr>
            <a:r>
              <a:rPr lang="en-US" sz="2200" b="1" dirty="0">
                <a:solidFill>
                  <a:schemeClr val="accent3">
                    <a:lumMod val="25000"/>
                  </a:schemeClr>
                </a:solidFill>
                <a:latin typeface="Abadi" panose="020B0604020104020204" pitchFamily="34" charset="0"/>
              </a:rPr>
              <a:t>Summary</a:t>
            </a:r>
            <a:endParaRPr lang="en-US" sz="2200" b="1" dirty="0">
              <a:solidFill>
                <a:schemeClr val="accent3">
                  <a:lumMod val="25000"/>
                </a:schemeClr>
              </a:solidFill>
              <a:latin typeface="Abadi" panose="020B0604020104020204" pitchFamily="34" charset="0"/>
            </a:endParaRPr>
          </a:p>
          <a:p>
            <a:pPr>
              <a:lnSpc>
                <a:spcPct val="100000"/>
              </a:lnSpc>
              <a:spcBef>
                <a:spcPts val="1400"/>
              </a:spcBef>
            </a:pPr>
            <a:r>
              <a:rPr lang="en-US" sz="1555" dirty="0">
                <a:solidFill>
                  <a:schemeClr val="accent3">
                    <a:lumMod val="25000"/>
                  </a:schemeClr>
                </a:solidFill>
                <a:latin typeface="Abadi" panose="020B0604020104020204" pitchFamily="34" charset="0"/>
              </a:rPr>
              <a:t>I developed four different machine learning models: Logistic Regression, Support Vector Machine, Decision Tree Classifier, and K Nearest Neighbors. All models showed comparable results with an accuracy rate of approximately 83.33%. However, all the models over-predicted the successful landings. To improve model determination and accuracy, it is necessary to collect more data.</a:t>
            </a:r>
            <a:endParaRPr lang="en-US" sz="1555"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endParaRPr lang="en-US" dirty="0">
              <a:solidFill>
                <a:srgbClr val="0B49CB"/>
              </a:solidFill>
              <a:latin typeface="Abad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endParaRPr lang="en-US" dirty="0">
              <a:solidFill>
                <a:srgbClr val="0B49CB"/>
              </a:solidFill>
              <a:latin typeface="Abad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endParaRPr lang="en-US" dirty="0">
              <a:solidFill>
                <a:srgbClr val="0B49CB"/>
              </a:solidFill>
              <a:latin typeface="Abad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endParaRPr lang="en-US" dirty="0">
              <a:solidFill>
                <a:schemeClr val="bg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sz="2200" dirty="0">
              <a:solidFill>
                <a:schemeClr val="accent3">
                  <a:lumMod val="25000"/>
                </a:schemeClr>
              </a:solidFill>
              <a:latin typeface="Abadi"/>
            </a:endParaRPr>
          </a:p>
          <a:p>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endParaRPr lang="en-US" dirty="0">
              <a:solidFill>
                <a:srgbClr val="0B49CB"/>
              </a:solidFill>
              <a:latin typeface="Abad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endParaRPr lang="en-US"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endParaRPr lang="en-US" dirty="0">
              <a:solidFill>
                <a:srgbClr val="0B49CB"/>
              </a:solidFill>
              <a:latin typeface="Abad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89000" y="2496185"/>
            <a:ext cx="9537065" cy="3529330"/>
          </a:xfrm>
          <a:prstGeom prst="rect">
            <a:avLst/>
          </a:prstGeom>
        </p:spPr>
        <p:txBody>
          <a:bodyPr vert="horz" lIns="91440" tIns="45720" rIns="91440" bIns="45720" rtlCol="0">
            <a:normAutofit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t>
            </a:r>
            <a:endParaRPr lang="en-US" sz="2200" dirty="0">
              <a:solidFill>
                <a:schemeClr val="accent3">
                  <a:lumMod val="25000"/>
                </a:schemeClr>
              </a:solidFill>
              <a:latin typeface="Abadi" panose="020B0604020104020204" pitchFamily="34" charset="0"/>
            </a:endParaRPr>
          </a:p>
          <a:p>
            <a:pPr>
              <a:spcBef>
                <a:spcPts val="1400"/>
              </a:spcBef>
            </a:pPr>
            <a:r>
              <a:rPr lang="en-US" sz="1800" dirty="0">
                <a:solidFill>
                  <a:schemeClr val="accent3">
                    <a:lumMod val="25000"/>
                  </a:schemeClr>
                </a:solidFill>
                <a:latin typeface="Abadi" panose="020B0604020104020204" pitchFamily="34" charset="0"/>
              </a:rPr>
              <a:t>Space X has disrupted the commercial space industry with their competitive pricing, charging only $62 million compared to the industry average of $165 million USD. One of the key reasons for their success is their ability to recover a significant portion of their rocket (Stage 1) after each launch. As a result, other companies like Space Y are looking to compete with Space X in the commercial space race.</a:t>
            </a:r>
            <a:endParaRPr lang="en-US" sz="1800" dirty="0">
              <a:solidFill>
                <a:schemeClr val="accent3">
                  <a:lumMod val="25000"/>
                </a:schemeClr>
              </a:solidFill>
              <a:latin typeface="Abadi" panose="020B0604020104020204" pitchFamily="34" charset="0"/>
            </a:endParaRPr>
          </a:p>
          <a:p>
            <a:pPr marL="0" indent="0">
              <a:spcBef>
                <a:spcPts val="1400"/>
              </a:spcBef>
              <a:buNone/>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a:t>
            </a:r>
            <a:r>
              <a:rPr lang="" altLang="en-US" sz="2200" dirty="0">
                <a:solidFill>
                  <a:schemeClr val="accent3">
                    <a:lumMod val="25000"/>
                  </a:schemeClr>
                </a:solidFill>
                <a:latin typeface="Abadi" panose="020B0604020104020204" pitchFamily="34" charset="0"/>
              </a:rPr>
              <a:t>and</a:t>
            </a:r>
            <a:r>
              <a:rPr lang="en-US" sz="2200" dirty="0">
                <a:solidFill>
                  <a:schemeClr val="accent3">
                    <a:lumMod val="25000"/>
                  </a:schemeClr>
                </a:solidFill>
                <a:latin typeface="Abadi" panose="020B0604020104020204" pitchFamily="34" charset="0"/>
              </a:rPr>
              <a:t> answers</a:t>
            </a:r>
            <a:endParaRPr lang="en-US" sz="2200" dirty="0">
              <a:solidFill>
                <a:schemeClr val="accent3">
                  <a:lumMod val="25000"/>
                </a:schemeClr>
              </a:solidFill>
              <a:latin typeface="Abadi" panose="020B0604020104020204" pitchFamily="34" charset="0"/>
            </a:endParaRPr>
          </a:p>
          <a:p>
            <a:pPr>
              <a:spcBef>
                <a:spcPts val="1400"/>
              </a:spcBef>
            </a:pPr>
            <a:r>
              <a:rPr lang="en-US" sz="1600" dirty="0">
                <a:solidFill>
                  <a:schemeClr val="accent3">
                    <a:lumMod val="25000"/>
                  </a:schemeClr>
                </a:solidFill>
                <a:latin typeface="Abadi" panose="020B0604020104020204" pitchFamily="34" charset="0"/>
              </a:rPr>
              <a:t>We have been tasked by Space Y to develop a machine learning model that can predict the success of Stage 1 rocket recovery.</a:t>
            </a:r>
            <a:endParaRPr lang="en-US" sz="16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endParaRPr lang="en-US" dirty="0">
              <a:solidFill>
                <a:srgbClr val="0B49CB"/>
              </a:solidFill>
              <a:latin typeface="Abad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endParaRPr lang="en-US" dirty="0">
              <a:solidFill>
                <a:srgbClr val="0B49CB"/>
              </a:solidFill>
              <a:latin typeface="Abadi"/>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endParaRPr lang="en-US" dirty="0">
              <a:solidFill>
                <a:schemeClr val="bg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Point 2</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Point 3</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Point 4</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t>
            </a:r>
            <a:endParaRPr lang="en-US" sz="220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endParaRPr lang="en-US" sz="2200">
              <a:solidFill>
                <a:schemeClr val="accent3">
                  <a:lumMod val="25000"/>
                </a:schemeClr>
              </a:solidFill>
              <a:latin typeface="Abadi" panose="020B0604020104020204" pitchFamily="34"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
        <p:nvSpPr>
          <p:cNvPr id="2" name="TextBox 1"/>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endParaRPr lang="en-US"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I merged the data obtained from the public SpaceX API and the SpaceX Wikipedia page to create a combined dataset.</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The data was classified by labeling true landings as successful and all others as unsuccessful.</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The models were fine-tuned using GridSearchCV.</a:t>
            </a: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1600">
                <a:solidFill>
                  <a:schemeClr val="accent3">
                    <a:lumMod val="25000"/>
                  </a:schemeClr>
                </a:solidFill>
                <a:latin typeface="Abadi" panose="020B0604020104020204" pitchFamily="34" charset="0"/>
              </a:rPr>
              <a:t>To obtain the necessary data for the project, we utilized two different approaches: API requests from the public SpaceX API and web scraping data from a table within SpaceX's Wikipedia entry. The SpaceX API provided a wealth of information on each flight, including Flight Number, Date, Booster Version, Payload Mass, Orbit, Launch Site, Outcome, Flights, GridFins, Reused, Legs, Landing Pad, Block, Reused Count, Serial, Longitude, and Latitude.</a:t>
            </a: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 On the other hand, the Wikipedia table offered valuable data on Flight Number, Launch Site, Payload, Payload Mass, Orbit, Customer, Launch Outcome, Version Booster, Booster Landing, Date, and Time. </a:t>
            </a: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The data was collected by combining information from both sources. The following slide will demonstrate the data collection process via the API flowchart, while the subsequent slide will show the data collection process via web scraping flowchart.. </a:t>
            </a:r>
            <a:endParaRPr lang="en-US" sz="1600">
              <a:solidFill>
                <a:schemeClr val="accent3">
                  <a:lumMod val="25000"/>
                </a:schemeClr>
              </a:solidFill>
              <a:latin typeface="Abadi" panose="020B0604020104020204" pitchFamily="34" charset="0"/>
            </a:endParaRPr>
          </a:p>
          <a:p>
            <a:pPr marL="0" indent="0">
              <a:buNone/>
            </a:pPr>
            <a:endParaRPr lang="en-US" sz="160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4204970" y="1792605"/>
            <a:ext cx="7165975" cy="42322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panose="020F0502020204030204"/>
            </a:endParaRPr>
          </a:p>
        </p:txBody>
      </p:sp>
      <p:sp>
        <p:nvSpPr>
          <p:cNvPr id="3" name="Text Placeholder 2"/>
          <p:cNvSpPr>
            <a:spLocks noGrp="1"/>
          </p:cNvSpPr>
          <p:nvPr>
            <p:ph type="body" sz="half" idx="4294967295"/>
          </p:nvPr>
        </p:nvSpPr>
        <p:spPr>
          <a:xfrm>
            <a:off x="821055" y="1800225"/>
            <a:ext cx="3488690" cy="3416935"/>
          </a:xfrm>
          <a:prstGeom prst="rect">
            <a:avLst/>
          </a:prstGeom>
        </p:spPr>
        <p:txBody>
          <a:bodyPr vert="horz" lIns="91440" tIns="45720" rIns="91440" bIns="45720" rtlCol="0" anchor="t">
            <a:normAutofit/>
          </a:bodyPr>
          <a:lstStyle/>
          <a:p>
            <a:pPr>
              <a:lnSpc>
                <a:spcPct val="100000"/>
              </a:lnSpc>
              <a:spcBef>
                <a:spcPts val="1400"/>
              </a:spcBef>
            </a:pPr>
            <a:r>
              <a:rPr lang="" altLang="en-US" sz="2200">
                <a:solidFill>
                  <a:schemeClr val="accent3">
                    <a:lumMod val="25000"/>
                  </a:schemeClr>
                </a:solidFill>
                <a:latin typeface="Abadi"/>
              </a:rPr>
              <a:t>Space X API Data</a:t>
            </a:r>
            <a:endParaRPr lang="en-US" sz="2200">
              <a:solidFill>
                <a:schemeClr val="accent3">
                  <a:lumMod val="25000"/>
                </a:schemeClr>
              </a:solidFill>
              <a:latin typeface="Abadi"/>
            </a:endParaRPr>
          </a:p>
          <a:p>
            <a:endParaRPr lang="en-US"/>
          </a:p>
          <a:p>
            <a:endParaRPr lang="en-US"/>
          </a:p>
          <a:p>
            <a:r>
              <a:rPr lang="" altLang="en-US"/>
              <a:t>github:</a:t>
            </a:r>
            <a:endParaRPr lang="" altLang="en-US"/>
          </a:p>
          <a:p>
            <a:endParaRPr lang="en-US"/>
          </a:p>
          <a:p>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panose="020F0502020204030204"/>
            </a:endParaRP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9889</Words>
  <Application>WPS Presentation</Application>
  <PresentationFormat>Widescreen</PresentationFormat>
  <Paragraphs>396</Paragraphs>
  <Slides>47</Slides>
  <Notes>4</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47</vt:i4>
      </vt:variant>
    </vt:vector>
  </HeadingPairs>
  <TitlesOfParts>
    <vt:vector size="67" baseType="lpstr">
      <vt:lpstr>Arial</vt:lpstr>
      <vt:lpstr>SimSun</vt:lpstr>
      <vt:lpstr>Wingdings</vt:lpstr>
      <vt:lpstr>Abadi</vt:lpstr>
      <vt:lpstr>Segoe Print</vt:lpstr>
      <vt:lpstr>IBM Plex Mono SemiBold</vt:lpstr>
      <vt:lpstr>Yu Gothic UI Semibold</vt:lpstr>
      <vt:lpstr>Abadi</vt:lpstr>
      <vt:lpstr>Docktrin</vt:lpstr>
      <vt:lpstr>SF Pro</vt:lpstr>
      <vt:lpstr>Arial</vt:lpstr>
      <vt:lpstr>IBM Plex Mono Text</vt:lpstr>
      <vt:lpstr>Calibri</vt:lpstr>
      <vt:lpstr>Microsoft YaHei</vt:lpstr>
      <vt:lpstr>Arial Unicode MS</vt:lpstr>
      <vt:lpstr>Amiri Quran</vt:lpstr>
      <vt:lpstr>Calibri Light</vt:lpstr>
      <vt:lpstr>Calibri</vt:lpstr>
      <vt:lpstr>Carlito</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Brayan</cp:lastModifiedBy>
  <cp:revision>205</cp:revision>
  <dcterms:created xsi:type="dcterms:W3CDTF">2021-04-29T18:58:00Z</dcterms:created>
  <dcterms:modified xsi:type="dcterms:W3CDTF">2023-02-12T15:42:42Z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ADC7CBE622284E059A83D7BB7DD6DF3C</vt:lpwstr>
  </property>
  <property fmtid="{D5CDD505-2E9C-101B-9397-08002B2CF9AE}" pid="4" name="KSOProductBuildVer">
    <vt:lpwstr>2058-11.2.0.11440</vt:lpwstr>
  </property>
</Properties>
</file>